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sldIdLst>
    <p:sldId id="256" r:id="rId2"/>
    <p:sldId id="257" r:id="rId3"/>
    <p:sldId id="258" r:id="rId4"/>
    <p:sldId id="259" r:id="rId5"/>
    <p:sldId id="260" r:id="rId6"/>
    <p:sldId id="264"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5" d="100"/>
          <a:sy n="75" d="100"/>
        </p:scale>
        <p:origin x="-18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72258-C7C5-4959-951C-463B8EA9D8FE}" type="datetimeFigureOut">
              <a:rPr lang="en-US" smtClean="0"/>
              <a:pPr/>
              <a:t>4/12/2010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51517-51AB-4A78-B664-4406F2A660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then integrated the felt material between sheets of low density polyethylene film designed to proficiently reflect heat.    This prototype was much more efficient than the last, but not yet efficient enough.  We tried multiple variations of material with varying numbers of layers.  We ultimately determined we needed a better insulating material.  Research led us to a low density, flexible, inexpensive fiberglass material which we have integrated with the polyethylene film in alternating layers. </a:t>
            </a:r>
            <a:endParaRPr lang="en-US" dirty="0"/>
          </a:p>
        </p:txBody>
      </p:sp>
      <p:sp>
        <p:nvSpPr>
          <p:cNvPr id="4" name="Slide Number Placeholder 3"/>
          <p:cNvSpPr>
            <a:spLocks noGrp="1"/>
          </p:cNvSpPr>
          <p:nvPr>
            <p:ph type="sldNum" sz="quarter" idx="10"/>
          </p:nvPr>
        </p:nvSpPr>
        <p:spPr/>
        <p:txBody>
          <a:bodyPr/>
          <a:lstStyle/>
          <a:p>
            <a:fld id="{CA351517-51AB-4A78-B664-4406F2A6609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test insulating efficiency, we wrapped the insulation around a kilogram of metal heated to 100°C and used a thermocouple integrated with </a:t>
            </a:r>
            <a:r>
              <a:rPr lang="en-US" sz="1200" kern="1200" dirty="0" err="1" smtClean="0">
                <a:solidFill>
                  <a:schemeClr val="tx1"/>
                </a:solidFill>
                <a:latin typeface="+mn-lt"/>
                <a:ea typeface="+mn-ea"/>
                <a:cs typeface="+mn-cs"/>
              </a:rPr>
              <a:t>Loggerpro</a:t>
            </a:r>
            <a:r>
              <a:rPr lang="en-US" sz="1200" kern="1200" dirty="0" smtClean="0">
                <a:solidFill>
                  <a:schemeClr val="tx1"/>
                </a:solidFill>
                <a:latin typeface="+mn-lt"/>
                <a:ea typeface="+mn-ea"/>
                <a:cs typeface="+mn-cs"/>
              </a:rPr>
              <a:t> software to plot Temperature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Time curves.  This proved an easy way to compare prototypes: steeper differential rates of cooling indicated poor insulation.      </a:t>
            </a:r>
          </a:p>
          <a:p>
            <a:endParaRPr lang="en-US" dirty="0"/>
          </a:p>
        </p:txBody>
      </p:sp>
      <p:sp>
        <p:nvSpPr>
          <p:cNvPr id="4" name="Slide Number Placeholder 3"/>
          <p:cNvSpPr>
            <a:spLocks noGrp="1"/>
          </p:cNvSpPr>
          <p:nvPr>
            <p:ph type="sldNum" sz="quarter" idx="10"/>
          </p:nvPr>
        </p:nvSpPr>
        <p:spPr/>
        <p:txBody>
          <a:bodyPr/>
          <a:lstStyle/>
          <a:p>
            <a:fld id="{CA351517-51AB-4A78-B664-4406F2A66093}"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AD87B76-E47F-480D-A2E7-BF336192EF4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pic>
        <p:nvPicPr>
          <p:cNvPr id="14" name="Picture 13" descr="azspacegrantlogo.jpg"/>
          <p:cNvPicPr>
            <a:picLocks noChangeAspect="1"/>
          </p:cNvPicPr>
          <p:nvPr userDrawn="1"/>
        </p:nvPicPr>
        <p:blipFill>
          <a:blip r:embed="rId2" cstate="print"/>
          <a:stretch>
            <a:fillRect/>
          </a:stretch>
        </p:blipFill>
        <p:spPr>
          <a:xfrm>
            <a:off x="7848600" y="5181600"/>
            <a:ext cx="1084494" cy="1447800"/>
          </a:xfrm>
          <a:prstGeom prst="rect">
            <a:avLst/>
          </a:prstGeom>
        </p:spPr>
      </p:pic>
      <p:pic>
        <p:nvPicPr>
          <p:cNvPr id="15" name="Picture 14" descr="pimalogo.jpg"/>
          <p:cNvPicPr>
            <a:picLocks noChangeAspect="1"/>
          </p:cNvPicPr>
          <p:nvPr userDrawn="1"/>
        </p:nvPicPr>
        <p:blipFill>
          <a:blip r:embed="rId3" cstate="print"/>
          <a:stretch>
            <a:fillRect/>
          </a:stretch>
        </p:blipFill>
        <p:spPr>
          <a:xfrm>
            <a:off x="1143000" y="5486400"/>
            <a:ext cx="1259976" cy="1088717"/>
          </a:xfrm>
          <a:prstGeom prst="rect">
            <a:avLst/>
          </a:prstGeom>
        </p:spPr>
      </p:pic>
      <p:pic>
        <p:nvPicPr>
          <p:cNvPr id="1026" name="Picture 2"/>
          <p:cNvPicPr>
            <a:picLocks noChangeAspect="1" noChangeArrowheads="1"/>
          </p:cNvPicPr>
          <p:nvPr userDrawn="1"/>
        </p:nvPicPr>
        <p:blipFill>
          <a:blip r:embed="rId4" cstate="print"/>
          <a:srcRect/>
          <a:stretch>
            <a:fillRect/>
          </a:stretch>
        </p:blipFill>
        <p:spPr bwMode="auto">
          <a:xfrm>
            <a:off x="3429000" y="5410200"/>
            <a:ext cx="1331406" cy="1143000"/>
          </a:xfrm>
          <a:prstGeom prst="rect">
            <a:avLst/>
          </a:prstGeom>
          <a:noFill/>
          <a:ln w="9525">
            <a:noFill/>
            <a:miter lim="800000"/>
            <a:headEnd/>
            <a:tailEnd/>
          </a:ln>
        </p:spPr>
      </p:pic>
      <p:pic>
        <p:nvPicPr>
          <p:cNvPr id="16" name="Picture 2"/>
          <p:cNvPicPr>
            <a:picLocks noChangeAspect="1" noChangeArrowheads="1"/>
          </p:cNvPicPr>
          <p:nvPr userDrawn="1"/>
        </p:nvPicPr>
        <p:blipFill>
          <a:blip r:embed="rId5" cstate="print"/>
          <a:srcRect/>
          <a:stretch>
            <a:fillRect/>
          </a:stretch>
        </p:blipFill>
        <p:spPr bwMode="auto">
          <a:xfrm>
            <a:off x="5867400" y="5273649"/>
            <a:ext cx="1219200" cy="124358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AD87B76-E47F-480D-A2E7-BF336192EF46}" type="slidenum">
              <a:rPr lang="en-US" smtClean="0"/>
              <a:pPr/>
              <a:t>‹#›</a:t>
            </a:fld>
            <a:endParaRPr lang="en-US"/>
          </a:p>
        </p:txBody>
      </p:sp>
      <p:pic>
        <p:nvPicPr>
          <p:cNvPr id="7" name="Picture 6"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AD87B76-E47F-480D-A2E7-BF336192EF46}" type="slidenum">
              <a:rPr lang="en-US" smtClean="0"/>
              <a:pPr/>
              <a:t>‹#›</a:t>
            </a:fld>
            <a:endParaRPr lang="en-US"/>
          </a:p>
        </p:txBody>
      </p:sp>
      <p:pic>
        <p:nvPicPr>
          <p:cNvPr id="7" name="Picture 6"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AD87B76-E47F-480D-A2E7-BF336192EF46}" type="slidenum">
              <a:rPr lang="en-US" smtClean="0"/>
              <a:pPr/>
              <a:t>‹#›</a:t>
            </a:fld>
            <a:endParaRPr lang="en-US"/>
          </a:p>
        </p:txBody>
      </p:sp>
      <p:pic>
        <p:nvPicPr>
          <p:cNvPr id="6" name="Picture 5"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p>
            <a:fld id="{7AD87B76-E47F-480D-A2E7-BF336192EF4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descr="azspacegrantlogo.jpg"/>
          <p:cNvPicPr>
            <a:picLocks noChangeAspect="1"/>
          </p:cNvPicPr>
          <p:nvPr userDrawn="1"/>
        </p:nvPicPr>
        <p:blipFill>
          <a:blip r:embed="rId2" cstate="print"/>
          <a:stretch>
            <a:fillRect/>
          </a:stretch>
        </p:blipFill>
        <p:spPr>
          <a:xfrm>
            <a:off x="7544657" y="5715000"/>
            <a:ext cx="684943" cy="914400"/>
          </a:xfrm>
          <a:prstGeom prst="rect">
            <a:avLst/>
          </a:prstGeom>
        </p:spPr>
      </p:pic>
      <p:pic>
        <p:nvPicPr>
          <p:cNvPr id="10" name="Picture 9" descr="pimalogo.jpg"/>
          <p:cNvPicPr>
            <a:picLocks noChangeAspect="1"/>
          </p:cNvPicPr>
          <p:nvPr userDrawn="1"/>
        </p:nvPicPr>
        <p:blipFill>
          <a:blip r:embed="rId3" cstate="print"/>
          <a:stretch>
            <a:fillRect/>
          </a:stretch>
        </p:blipFill>
        <p:spPr>
          <a:xfrm>
            <a:off x="1372457" y="5763088"/>
            <a:ext cx="914400" cy="790112"/>
          </a:xfrm>
          <a:prstGeom prst="rect">
            <a:avLst/>
          </a:prstGeom>
        </p:spPr>
      </p:pic>
      <p:pic>
        <p:nvPicPr>
          <p:cNvPr id="11" name="Picture 2"/>
          <p:cNvPicPr>
            <a:picLocks noChangeAspect="1" noChangeArrowheads="1"/>
          </p:cNvPicPr>
          <p:nvPr userDrawn="1"/>
        </p:nvPicPr>
        <p:blipFill>
          <a:blip r:embed="rId4" cstate="print"/>
          <a:srcRect/>
          <a:stretch>
            <a:fillRect/>
          </a:stretch>
        </p:blipFill>
        <p:spPr bwMode="auto">
          <a:xfrm>
            <a:off x="3353657" y="5833613"/>
            <a:ext cx="838200" cy="719587"/>
          </a:xfrm>
          <a:prstGeom prst="rect">
            <a:avLst/>
          </a:prstGeom>
          <a:noFill/>
          <a:ln w="9525">
            <a:noFill/>
            <a:miter lim="800000"/>
            <a:headEnd/>
            <a:tailEnd/>
          </a:ln>
        </p:spPr>
      </p:pic>
      <p:pic>
        <p:nvPicPr>
          <p:cNvPr id="12" name="Picture 2"/>
          <p:cNvPicPr>
            <a:picLocks noChangeAspect="1" noChangeArrowheads="1"/>
          </p:cNvPicPr>
          <p:nvPr userDrawn="1"/>
        </p:nvPicPr>
        <p:blipFill>
          <a:blip r:embed="rId5" cstate="print"/>
          <a:srcRect/>
          <a:stretch>
            <a:fillRect/>
          </a:stretch>
        </p:blipFill>
        <p:spPr bwMode="auto">
          <a:xfrm>
            <a:off x="5563457" y="5791200"/>
            <a:ext cx="762000" cy="77724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AD87B76-E47F-480D-A2E7-BF336192EF46}" type="slidenum">
              <a:rPr lang="en-US" smtClean="0"/>
              <a:pPr/>
              <a:t>‹#›</a:t>
            </a:fld>
            <a:endParaRPr lang="en-US"/>
          </a:p>
        </p:txBody>
      </p:sp>
      <p:pic>
        <p:nvPicPr>
          <p:cNvPr id="12" name="Picture 11" descr="azspacegrantlogo.jpg"/>
          <p:cNvPicPr>
            <a:picLocks noChangeAspect="1"/>
          </p:cNvPicPr>
          <p:nvPr userDrawn="1"/>
        </p:nvPicPr>
        <p:blipFill>
          <a:blip r:embed="rId2" cstate="print"/>
          <a:stretch>
            <a:fillRect/>
          </a:stretch>
        </p:blipFill>
        <p:spPr>
          <a:xfrm>
            <a:off x="7848600" y="5562600"/>
            <a:ext cx="970337" cy="12954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AD87B76-E47F-480D-A2E7-BF336192EF4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7"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AD87B76-E47F-480D-A2E7-BF336192EF4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AD87B76-E47F-480D-A2E7-BF336192EF46}" type="slidenum">
              <a:rPr lang="en-US" smtClean="0"/>
              <a:pPr/>
              <a:t>‹#›</a:t>
            </a:fld>
            <a:endParaRPr lang="en-US"/>
          </a:p>
        </p:txBody>
      </p:sp>
      <p:pic>
        <p:nvPicPr>
          <p:cNvPr id="6" name="Picture 5"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AD87B76-E47F-480D-A2E7-BF336192EF46}" type="slidenum">
              <a:rPr lang="en-US" smtClean="0"/>
              <a:pPr/>
              <a:t>‹#›</a:t>
            </a:fld>
            <a:endParaRPr lang="en-US"/>
          </a:p>
        </p:txBody>
      </p:sp>
      <p:pic>
        <p:nvPicPr>
          <p:cNvPr id="5" name="Picture 4"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AD87B76-E47F-480D-A2E7-BF336192EF4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9"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72200" y="6191250"/>
            <a:ext cx="2476500" cy="476250"/>
          </a:xfrm>
          <a:prstGeom prst="rect">
            <a:avLst/>
          </a:prstGeom>
        </p:spPr>
        <p:txBody>
          <a:bodyPr/>
          <a:lstStyle/>
          <a:p>
            <a:fld id="{ECD97134-8F9D-4BE1-AA59-F345D58907DA}" type="datetimeFigureOut">
              <a:rPr lang="en-US" smtClean="0"/>
              <a:pPr/>
              <a:t>4/12/2010</a:t>
            </a:fld>
            <a:endParaRPr lang="en-US"/>
          </a:p>
        </p:txBody>
      </p:sp>
      <p:sp>
        <p:nvSpPr>
          <p:cNvPr id="6" name="Footer Placeholder 5"/>
          <p:cNvSpPr>
            <a:spLocks noGrp="1"/>
          </p:cNvSpPr>
          <p:nvPr>
            <p:ph type="ftr" sz="quarter" idx="11"/>
          </p:nvPr>
        </p:nvSpPr>
        <p:spPr>
          <a:xfrm>
            <a:off x="914400" y="6172200"/>
            <a:ext cx="3886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AD87B76-E47F-480D-A2E7-BF336192EF4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pic>
        <p:nvPicPr>
          <p:cNvPr id="14" name="Picture 13" descr="azspacegrantlogo.jpg"/>
          <p:cNvPicPr>
            <a:picLocks noChangeAspect="1"/>
          </p:cNvPicPr>
          <p:nvPr userDrawn="1"/>
        </p:nvPicPr>
        <p:blipFill>
          <a:blip r:embed="rId2" cstate="print"/>
          <a:stretch>
            <a:fillRect/>
          </a:stretch>
        </p:blipFill>
        <p:spPr>
          <a:xfrm>
            <a:off x="7848600" y="5410200"/>
            <a:ext cx="1084494" cy="1447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AD87B76-E47F-480D-A2E7-BF336192EF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200400"/>
            <a:ext cx="7162800" cy="2286000"/>
          </a:xfrm>
        </p:spPr>
        <p:txBody>
          <a:bodyPr>
            <a:normAutofit fontScale="62500" lnSpcReduction="20000"/>
          </a:bodyPr>
          <a:lstStyle/>
          <a:p>
            <a:endParaRPr lang="en-US" sz="3300" dirty="0" smtClean="0">
              <a:latin typeface="+mj-lt"/>
              <a:ea typeface="Arial Unicode MS" pitchFamily="34" charset="-128"/>
              <a:cs typeface="Arial Unicode MS" pitchFamily="34" charset="-128"/>
            </a:endParaRPr>
          </a:p>
          <a:p>
            <a:r>
              <a:rPr lang="en-US" sz="3300" dirty="0" smtClean="0">
                <a:latin typeface="+mj-lt"/>
                <a:ea typeface="Arial Unicode MS" pitchFamily="34" charset="-128"/>
                <a:cs typeface="Arial Unicode MS" pitchFamily="34" charset="-128"/>
              </a:rPr>
              <a:t>Amy Gladwin, Pima Community College</a:t>
            </a:r>
          </a:p>
          <a:p>
            <a:endParaRPr lang="en-US" dirty="0" smtClean="0">
              <a:latin typeface="+mj-lt"/>
              <a:ea typeface="Arial Unicode MS" pitchFamily="34" charset="-128"/>
              <a:cs typeface="Arial Unicode MS" pitchFamily="34" charset="-128"/>
            </a:endParaRPr>
          </a:p>
          <a:p>
            <a:r>
              <a:rPr lang="en-US" dirty="0" smtClean="0">
                <a:latin typeface="+mj-lt"/>
                <a:ea typeface="Arial Unicode MS" pitchFamily="34" charset="-128"/>
                <a:cs typeface="Arial Unicode MS" pitchFamily="34" charset="-128"/>
              </a:rPr>
              <a:t>Mentors: Michael </a:t>
            </a:r>
            <a:r>
              <a:rPr lang="en-US" dirty="0" err="1" smtClean="0">
                <a:ea typeface="Arial Unicode MS" pitchFamily="34" charset="-128"/>
                <a:cs typeface="Arial Unicode MS" pitchFamily="34" charset="-128"/>
              </a:rPr>
              <a:t>Sampogna</a:t>
            </a:r>
            <a:r>
              <a:rPr lang="en-US" dirty="0" smtClean="0">
                <a:ea typeface="Arial Unicode MS" pitchFamily="34" charset="-128"/>
                <a:cs typeface="Arial Unicode MS" pitchFamily="34" charset="-128"/>
              </a:rPr>
              <a:t>  &amp; Anthony Pitucco,  </a:t>
            </a:r>
            <a:r>
              <a:rPr lang="en-US" dirty="0" smtClean="0">
                <a:latin typeface="+mj-lt"/>
                <a:ea typeface="Arial Unicode MS" pitchFamily="34" charset="-128"/>
                <a:cs typeface="Arial Unicode MS" pitchFamily="34" charset="-128"/>
              </a:rPr>
              <a:t>Pima Community College</a:t>
            </a:r>
          </a:p>
          <a:p>
            <a:r>
              <a:rPr lang="en-US" dirty="0" smtClean="0">
                <a:latin typeface="+mj-lt"/>
                <a:ea typeface="Arial Unicode MS" pitchFamily="34" charset="-128"/>
                <a:cs typeface="Arial Unicode MS" pitchFamily="34" charset="-128"/>
              </a:rPr>
              <a:t>19</a:t>
            </a:r>
            <a:r>
              <a:rPr lang="en-US" baseline="30000" dirty="0" smtClean="0">
                <a:latin typeface="+mj-lt"/>
                <a:ea typeface="Arial Unicode MS" pitchFamily="34" charset="-128"/>
                <a:cs typeface="Arial Unicode MS" pitchFamily="34" charset="-128"/>
              </a:rPr>
              <a:t>th</a:t>
            </a:r>
            <a:r>
              <a:rPr lang="en-US" dirty="0" smtClean="0">
                <a:latin typeface="+mj-lt"/>
                <a:ea typeface="Arial Unicode MS" pitchFamily="34" charset="-128"/>
                <a:cs typeface="Arial Unicode MS" pitchFamily="34" charset="-128"/>
              </a:rPr>
              <a:t> Annual Arizona </a:t>
            </a:r>
            <a:r>
              <a:rPr lang="en-US" dirty="0" smtClean="0">
                <a:latin typeface="+mj-lt"/>
                <a:ea typeface="Arial Unicode MS" pitchFamily="34" charset="-128"/>
                <a:cs typeface="Arial Unicode MS" pitchFamily="34" charset="-128"/>
              </a:rPr>
              <a:t>/NASA Space Grant Symposium</a:t>
            </a:r>
          </a:p>
          <a:p>
            <a:r>
              <a:rPr lang="en-US" dirty="0" smtClean="0">
                <a:latin typeface="+mj-lt"/>
                <a:ea typeface="Arial Unicode MS" pitchFamily="34" charset="-128"/>
                <a:cs typeface="Arial Unicode MS" pitchFamily="34" charset="-128"/>
              </a:rPr>
              <a:t>University </a:t>
            </a:r>
            <a:r>
              <a:rPr lang="en-US" dirty="0" smtClean="0">
                <a:latin typeface="+mj-lt"/>
                <a:ea typeface="Arial Unicode MS" pitchFamily="34" charset="-128"/>
                <a:cs typeface="Arial Unicode MS" pitchFamily="34" charset="-128"/>
              </a:rPr>
              <a:t>of Arizona</a:t>
            </a:r>
          </a:p>
          <a:p>
            <a:r>
              <a:rPr lang="en-US" dirty="0" smtClean="0">
                <a:latin typeface="+mj-lt"/>
                <a:ea typeface="Arial Unicode MS" pitchFamily="34" charset="-128"/>
                <a:cs typeface="Arial Unicode MS" pitchFamily="34" charset="-128"/>
              </a:rPr>
              <a:t>April 17, 2010</a:t>
            </a:r>
            <a:endParaRPr lang="en-US" dirty="0">
              <a:latin typeface="+mj-lt"/>
              <a:ea typeface="Arial Unicode MS" pitchFamily="34" charset="-128"/>
              <a:cs typeface="Arial Unicode MS" pitchFamily="34" charset="-128"/>
            </a:endParaRPr>
          </a:p>
        </p:txBody>
      </p:sp>
      <p:sp>
        <p:nvSpPr>
          <p:cNvPr id="2" name="Title 1"/>
          <p:cNvSpPr>
            <a:spLocks noGrp="1"/>
          </p:cNvSpPr>
          <p:nvPr>
            <p:ph type="ctrTitle"/>
          </p:nvPr>
        </p:nvSpPr>
        <p:spPr/>
        <p:txBody>
          <a:bodyPr>
            <a:normAutofit/>
          </a:bodyPr>
          <a:lstStyle/>
          <a:p>
            <a:r>
              <a:rPr lang="en-US" b="1" dirty="0" smtClean="0"/>
              <a:t>Research and Development for Extreme Temperature Insulation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Our High Altitude Student Platform (HASP) payload</a:t>
            </a:r>
            <a:endParaRPr lang="en-US" dirty="0"/>
          </a:p>
        </p:txBody>
      </p:sp>
      <p:sp>
        <p:nvSpPr>
          <p:cNvPr id="3" name="Content Placeholder 2"/>
          <p:cNvSpPr>
            <a:spLocks noGrp="1"/>
          </p:cNvSpPr>
          <p:nvPr>
            <p:ph sz="quarter" idx="1"/>
          </p:nvPr>
        </p:nvSpPr>
        <p:spPr/>
        <p:txBody>
          <a:bodyPr/>
          <a:lstStyle/>
          <a:p>
            <a:r>
              <a:rPr lang="en-US" dirty="0" smtClean="0">
                <a:latin typeface="+mj-lt"/>
              </a:rPr>
              <a:t>Utilizes a transistor circuit with a lower limit temperature specifications ranging between 18 to 20 </a:t>
            </a:r>
            <a:r>
              <a:rPr lang="en-US" dirty="0" smtClean="0">
                <a:latin typeface="Calibri"/>
              </a:rPr>
              <a:t>°C</a:t>
            </a:r>
            <a:endParaRPr lang="en-US" dirty="0" smtClean="0">
              <a:latin typeface="+mj-lt"/>
            </a:endParaRPr>
          </a:p>
          <a:p>
            <a:pPr>
              <a:buNone/>
            </a:pPr>
            <a:endParaRPr lang="en-US" dirty="0" smtClean="0">
              <a:latin typeface="+mj-lt"/>
            </a:endParaRPr>
          </a:p>
          <a:p>
            <a:r>
              <a:rPr lang="en-US" dirty="0" smtClean="0">
                <a:latin typeface="+mj-lt"/>
              </a:rPr>
              <a:t>At 36km altitude, ambient temperatures approach</a:t>
            </a:r>
          </a:p>
          <a:p>
            <a:pPr>
              <a:buNone/>
            </a:pPr>
            <a:r>
              <a:rPr lang="en-US" dirty="0" smtClean="0">
                <a:latin typeface="+mj-lt"/>
              </a:rPr>
              <a:t>	 -55°C</a:t>
            </a:r>
          </a:p>
          <a:p>
            <a:endParaRPr lang="en-US" dirty="0" smtClean="0">
              <a:latin typeface="+mj-lt"/>
            </a:endParaRPr>
          </a:p>
          <a:p>
            <a:r>
              <a:rPr lang="en-US" dirty="0" smtClean="0">
                <a:latin typeface="+mj-lt"/>
              </a:rPr>
              <a:t>Integration of a heater facilitates limited thermal radiation </a:t>
            </a:r>
          </a:p>
          <a:p>
            <a:pPr>
              <a:buNone/>
            </a:pPr>
            <a:endParaRPr lang="en-US"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Thermodynamic Challenges</a:t>
            </a:r>
            <a:endParaRPr lang="en-US" dirty="0"/>
          </a:p>
        </p:txBody>
      </p:sp>
      <p:sp>
        <p:nvSpPr>
          <p:cNvPr id="7" name="Text Placeholder 6"/>
          <p:cNvSpPr>
            <a:spLocks noGrp="1"/>
          </p:cNvSpPr>
          <p:nvPr>
            <p:ph type="body" idx="1"/>
          </p:nvPr>
        </p:nvSpPr>
        <p:spPr>
          <a:xfrm>
            <a:off x="914400" y="1447800"/>
            <a:ext cx="3429000" cy="457200"/>
          </a:xfrm>
        </p:spPr>
        <p:txBody>
          <a:bodyPr/>
          <a:lstStyle/>
          <a:p>
            <a:r>
              <a:rPr lang="en-US" dirty="0" smtClean="0"/>
              <a:t>Our Challenges</a:t>
            </a:r>
            <a:endParaRPr lang="en-US" dirty="0"/>
          </a:p>
        </p:txBody>
      </p:sp>
      <p:sp>
        <p:nvSpPr>
          <p:cNvPr id="8" name="Text Placeholder 7"/>
          <p:cNvSpPr>
            <a:spLocks noGrp="1"/>
          </p:cNvSpPr>
          <p:nvPr>
            <p:ph type="body" sz="half" idx="3"/>
          </p:nvPr>
        </p:nvSpPr>
        <p:spPr/>
        <p:txBody>
          <a:bodyPr/>
          <a:lstStyle/>
          <a:p>
            <a:r>
              <a:rPr lang="en-US" dirty="0" smtClean="0"/>
              <a:t>Insulating Material must have properties:</a:t>
            </a:r>
            <a:endParaRPr lang="en-US" dirty="0"/>
          </a:p>
        </p:txBody>
      </p:sp>
      <p:sp>
        <p:nvSpPr>
          <p:cNvPr id="6" name="Content Placeholder 5"/>
          <p:cNvSpPr>
            <a:spLocks noGrp="1"/>
          </p:cNvSpPr>
          <p:nvPr>
            <p:ph sz="half" idx="2"/>
          </p:nvPr>
        </p:nvSpPr>
        <p:spPr>
          <a:xfrm>
            <a:off x="762000" y="2286000"/>
            <a:ext cx="3581400" cy="3543300"/>
          </a:xfrm>
        </p:spPr>
        <p:txBody>
          <a:bodyPr>
            <a:normAutofit fontScale="92500"/>
          </a:bodyPr>
          <a:lstStyle/>
          <a:p>
            <a:pPr lvl="1">
              <a:buFont typeface="Wingdings" pitchFamily="2" charset="2"/>
              <a:buChar char="v"/>
            </a:pPr>
            <a:r>
              <a:rPr lang="en-US" dirty="0" smtClean="0">
                <a:latin typeface="+mj-lt"/>
              </a:rPr>
              <a:t>HASP weight limitations</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Dimensional limitations</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Ambient conditions</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Budget constraints</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LED temperature specs</a:t>
            </a:r>
          </a:p>
          <a:p>
            <a:pPr lvl="1">
              <a:buNone/>
            </a:pPr>
            <a:endParaRPr lang="en-US" dirty="0" smtClean="0">
              <a:latin typeface="+mj-lt"/>
            </a:endParaRPr>
          </a:p>
          <a:p>
            <a:pPr lvl="1">
              <a:buFont typeface="Wingdings" pitchFamily="2" charset="2"/>
              <a:buChar char="v"/>
            </a:pPr>
            <a:endParaRPr lang="en-US" dirty="0" smtClean="0">
              <a:latin typeface="+mj-lt"/>
            </a:endParaRPr>
          </a:p>
        </p:txBody>
      </p:sp>
      <p:sp>
        <p:nvSpPr>
          <p:cNvPr id="9" name="Content Placeholder 8"/>
          <p:cNvSpPr>
            <a:spLocks noGrp="1"/>
          </p:cNvSpPr>
          <p:nvPr>
            <p:ph sz="half" idx="4"/>
          </p:nvPr>
        </p:nvSpPr>
        <p:spPr>
          <a:xfrm>
            <a:off x="4800600" y="2286000"/>
            <a:ext cx="3352800" cy="3543300"/>
          </a:xfrm>
        </p:spPr>
        <p:txBody>
          <a:bodyPr>
            <a:normAutofit fontScale="92500"/>
          </a:bodyPr>
          <a:lstStyle/>
          <a:p>
            <a:pPr lvl="1">
              <a:buFont typeface="Wingdings" pitchFamily="2" charset="2"/>
              <a:buChar char="v"/>
            </a:pPr>
            <a:r>
              <a:rPr lang="en-US" dirty="0" smtClean="0">
                <a:latin typeface="+mj-lt"/>
              </a:rPr>
              <a:t>Low density</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Durable</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Flexible</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Inexpensive</a:t>
            </a:r>
          </a:p>
          <a:p>
            <a:pPr lvl="1">
              <a:buFont typeface="Wingdings" pitchFamily="2" charset="2"/>
              <a:buChar char="v"/>
            </a:pPr>
            <a:endParaRPr lang="en-US" dirty="0" smtClean="0">
              <a:latin typeface="+mj-lt"/>
            </a:endParaRPr>
          </a:p>
          <a:p>
            <a:pPr lvl="1">
              <a:buFont typeface="Wingdings" pitchFamily="2" charset="2"/>
              <a:buChar char="v"/>
            </a:pPr>
            <a:r>
              <a:rPr lang="en-US" dirty="0" smtClean="0">
                <a:latin typeface="+mj-lt"/>
              </a:rPr>
              <a:t>Efficiently reflect heat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Insulation Prototypes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Wool felt material in various configurations</a:t>
            </a:r>
          </a:p>
          <a:p>
            <a:pPr>
              <a:buNone/>
            </a:pPr>
            <a:endParaRPr lang="en-US" dirty="0" smtClean="0"/>
          </a:p>
          <a:p>
            <a:r>
              <a:rPr lang="en-US" dirty="0" smtClean="0"/>
              <a:t>Wool felt integrated with polyethylene film</a:t>
            </a:r>
          </a:p>
          <a:p>
            <a:endParaRPr lang="en-US" dirty="0" smtClean="0"/>
          </a:p>
          <a:p>
            <a:r>
              <a:rPr lang="en-US" dirty="0" smtClean="0"/>
              <a:t>Silk material </a:t>
            </a:r>
          </a:p>
          <a:p>
            <a:pPr>
              <a:buNone/>
            </a:pPr>
            <a:endParaRPr lang="en-US" dirty="0" smtClean="0"/>
          </a:p>
          <a:p>
            <a:r>
              <a:rPr lang="en-US" dirty="0" smtClean="0"/>
              <a:t>Thin sheets of fiberglass material integrated with polyethylene</a:t>
            </a:r>
          </a:p>
          <a:p>
            <a:pPr>
              <a:buNone/>
            </a:pPr>
            <a:endParaRPr lang="en-US" dirty="0" smtClean="0"/>
          </a:p>
          <a:p>
            <a:r>
              <a:rPr lang="en-US" dirty="0" smtClean="0"/>
              <a:t>Thick sheets of fiberglass material integrated with </a:t>
            </a:r>
            <a:r>
              <a:rPr lang="en-US" dirty="0" smtClean="0"/>
              <a:t>polyethylene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Insulation Efficiency</a:t>
            </a:r>
            <a:endParaRPr lang="en-US" dirty="0"/>
          </a:p>
        </p:txBody>
      </p:sp>
      <p:pic>
        <p:nvPicPr>
          <p:cNvPr id="4" name="Content Placeholder 3" descr="symposium- taking data.jpg"/>
          <p:cNvPicPr>
            <a:picLocks noGrp="1" noChangeAspect="1"/>
          </p:cNvPicPr>
          <p:nvPr>
            <p:ph sz="quarter" idx="1"/>
          </p:nvPr>
        </p:nvPicPr>
        <p:blipFill>
          <a:blip r:embed="rId3" cstate="print"/>
          <a:stretch>
            <a:fillRect/>
          </a:stretch>
        </p:blipFill>
        <p:spPr>
          <a:xfrm>
            <a:off x="609600" y="1905000"/>
            <a:ext cx="5156200" cy="3867150"/>
          </a:xfrm>
        </p:spPr>
      </p:pic>
      <p:pic>
        <p:nvPicPr>
          <p:cNvPr id="2050" name="Picture 2"/>
          <p:cNvPicPr>
            <a:picLocks noChangeAspect="1" noChangeArrowheads="1"/>
          </p:cNvPicPr>
          <p:nvPr/>
        </p:nvPicPr>
        <p:blipFill>
          <a:blip r:embed="rId4" cstate="print"/>
          <a:srcRect/>
          <a:stretch>
            <a:fillRect/>
          </a:stretch>
        </p:blipFill>
        <p:spPr bwMode="auto">
          <a:xfrm>
            <a:off x="609600" y="1295400"/>
            <a:ext cx="1475105" cy="223360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724400" y="1219200"/>
            <a:ext cx="3632200" cy="272415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6400800" y="3147310"/>
            <a:ext cx="1752600" cy="2513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Near-Space Conditions</a:t>
            </a:r>
            <a:endParaRPr lang="en-US" dirty="0"/>
          </a:p>
        </p:txBody>
      </p:sp>
      <p:pic>
        <p:nvPicPr>
          <p:cNvPr id="4" name="Content Placeholder 3" descr="EEPP 028.JPG"/>
          <p:cNvPicPr>
            <a:picLocks noGrp="1" noChangeAspect="1"/>
          </p:cNvPicPr>
          <p:nvPr>
            <p:ph sz="quarter" idx="1"/>
          </p:nvPr>
        </p:nvPicPr>
        <p:blipFill>
          <a:blip r:embed="rId2" cstate="print"/>
          <a:stretch>
            <a:fillRect/>
          </a:stretch>
        </p:blipFill>
        <p:spPr>
          <a:xfrm>
            <a:off x="5638800" y="1524000"/>
            <a:ext cx="2667000" cy="2000250"/>
          </a:xfrm>
        </p:spPr>
      </p:pic>
      <p:pic>
        <p:nvPicPr>
          <p:cNvPr id="6" name="Picture 5" descr="EEPP 033.JPG"/>
          <p:cNvPicPr>
            <a:picLocks noChangeAspect="1"/>
          </p:cNvPicPr>
          <p:nvPr/>
        </p:nvPicPr>
        <p:blipFill>
          <a:blip r:embed="rId3" cstate="print"/>
          <a:stretch>
            <a:fillRect/>
          </a:stretch>
        </p:blipFill>
        <p:spPr>
          <a:xfrm>
            <a:off x="685800" y="1295400"/>
            <a:ext cx="2946400" cy="2209800"/>
          </a:xfrm>
          <a:prstGeom prst="rect">
            <a:avLst/>
          </a:prstGeom>
        </p:spPr>
      </p:pic>
      <p:pic>
        <p:nvPicPr>
          <p:cNvPr id="7" name="Picture 6" descr="EEPP 034.JPG"/>
          <p:cNvPicPr>
            <a:picLocks noChangeAspect="1"/>
          </p:cNvPicPr>
          <p:nvPr/>
        </p:nvPicPr>
        <p:blipFill>
          <a:blip r:embed="rId4" cstate="print"/>
          <a:stretch>
            <a:fillRect/>
          </a:stretch>
        </p:blipFill>
        <p:spPr>
          <a:xfrm>
            <a:off x="2743200" y="1676400"/>
            <a:ext cx="3048000" cy="2286000"/>
          </a:xfrm>
          <a:prstGeom prst="rect">
            <a:avLst/>
          </a:prstGeom>
        </p:spPr>
      </p:pic>
      <p:pic>
        <p:nvPicPr>
          <p:cNvPr id="8" name="Picture 7" descr="EEPP 037.JPG"/>
          <p:cNvPicPr>
            <a:picLocks noChangeAspect="1"/>
          </p:cNvPicPr>
          <p:nvPr/>
        </p:nvPicPr>
        <p:blipFill>
          <a:blip r:embed="rId5" cstate="print"/>
          <a:stretch>
            <a:fillRect/>
          </a:stretch>
        </p:blipFill>
        <p:spPr>
          <a:xfrm>
            <a:off x="1295400" y="3352800"/>
            <a:ext cx="2971800" cy="2228850"/>
          </a:xfrm>
          <a:prstGeom prst="rect">
            <a:avLst/>
          </a:prstGeom>
        </p:spPr>
      </p:pic>
      <p:pic>
        <p:nvPicPr>
          <p:cNvPr id="9" name="Picture 8" descr="EEPP 038.JPG"/>
          <p:cNvPicPr>
            <a:picLocks noChangeAspect="1"/>
          </p:cNvPicPr>
          <p:nvPr/>
        </p:nvPicPr>
        <p:blipFill>
          <a:blip r:embed="rId6" cstate="print"/>
          <a:stretch>
            <a:fillRect/>
          </a:stretch>
        </p:blipFill>
        <p:spPr>
          <a:xfrm>
            <a:off x="4267200" y="3505200"/>
            <a:ext cx="3124200" cy="2343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dirty="0" smtClean="0">
                <a:solidFill>
                  <a:schemeClr val="accent2"/>
                </a:solidFill>
              </a:rPr>
              <a:t>Results</a:t>
            </a:r>
            <a:endParaRPr lang="en-US" dirty="0">
              <a:solidFill>
                <a:schemeClr val="accent2"/>
              </a:solidFill>
            </a:endParaRPr>
          </a:p>
        </p:txBody>
      </p:sp>
      <p:pic>
        <p:nvPicPr>
          <p:cNvPr id="8" name="Content Placeholder 7" descr="Symposium all insulation_plots.jpg"/>
          <p:cNvPicPr>
            <a:picLocks noGrp="1" noChangeAspect="1"/>
          </p:cNvPicPr>
          <p:nvPr>
            <p:ph sz="quarter" idx="1"/>
          </p:nvPr>
        </p:nvPicPr>
        <p:blipFill>
          <a:blip r:embed="rId2" cstate="print"/>
          <a:srcRect l="3103" r="7678"/>
          <a:stretch>
            <a:fillRect/>
          </a:stretch>
        </p:blipFill>
        <p:spPr>
          <a:xfrm>
            <a:off x="609600" y="685801"/>
            <a:ext cx="8023859" cy="61721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782762"/>
          </a:xfrm>
        </p:spPr>
        <p:txBody>
          <a:bodyPr>
            <a:normAutofit/>
          </a:bodyPr>
          <a:lstStyle/>
          <a:p>
            <a:pPr algn="ctr"/>
            <a:r>
              <a:rPr lang="en-US" sz="6600" dirty="0" smtClean="0"/>
              <a:t>Thank you</a:t>
            </a:r>
            <a:endParaRPr lang="en-US" sz="6600" dirty="0"/>
          </a:p>
        </p:txBody>
      </p:sp>
      <p:sp>
        <p:nvSpPr>
          <p:cNvPr id="3" name="Content Placeholder 2"/>
          <p:cNvSpPr>
            <a:spLocks noGrp="1"/>
          </p:cNvSpPr>
          <p:nvPr>
            <p:ph sz="quarter" idx="1"/>
          </p:nvPr>
        </p:nvSpPr>
        <p:spPr/>
        <p:txBody>
          <a:bodyPr>
            <a:normAutofit fontScale="92500" lnSpcReduction="10000"/>
          </a:bodyPr>
          <a:lstStyle/>
          <a:p>
            <a:pPr algn="ctr">
              <a:buNone/>
            </a:pPr>
            <a:endParaRPr lang="en-US" dirty="0" smtClean="0"/>
          </a:p>
          <a:p>
            <a:pPr algn="ctr">
              <a:buNone/>
            </a:pPr>
            <a:endParaRPr lang="en-US" dirty="0" smtClean="0"/>
          </a:p>
          <a:p>
            <a:pPr algn="ctr">
              <a:buNone/>
            </a:pPr>
            <a:r>
              <a:rPr lang="en-US" dirty="0" smtClean="0"/>
              <a:t>Arizona/NASA Space Grant Consortium</a:t>
            </a:r>
          </a:p>
          <a:p>
            <a:pPr algn="ctr">
              <a:buNone/>
            </a:pPr>
            <a:r>
              <a:rPr lang="en-US" dirty="0" smtClean="0"/>
              <a:t>Pima Community College</a:t>
            </a:r>
          </a:p>
          <a:p>
            <a:pPr algn="ctr">
              <a:buNone/>
            </a:pPr>
            <a:r>
              <a:rPr lang="en-US" dirty="0" smtClean="0"/>
              <a:t>High Altitude Student Platform</a:t>
            </a:r>
          </a:p>
          <a:p>
            <a:pPr algn="ctr">
              <a:buNone/>
            </a:pPr>
            <a:r>
              <a:rPr lang="en-US" dirty="0" smtClean="0"/>
              <a:t>ASCEND</a:t>
            </a:r>
            <a:r>
              <a:rPr lang="en-US" dirty="0" smtClean="0"/>
              <a:t>!</a:t>
            </a:r>
          </a:p>
          <a:p>
            <a:pPr algn="ctr">
              <a:buNone/>
            </a:pPr>
            <a:r>
              <a:rPr lang="en-US" dirty="0" smtClean="0"/>
              <a:t>Forrest Mims</a:t>
            </a:r>
            <a:endParaRPr lang="en-US" dirty="0" smtClean="0"/>
          </a:p>
          <a:p>
            <a:pPr algn="ctr">
              <a:buNone/>
            </a:pPr>
            <a:r>
              <a:rPr lang="en-US" sz="2400" dirty="0" smtClean="0"/>
              <a:t>Michael </a:t>
            </a:r>
            <a:r>
              <a:rPr lang="en-US" sz="2400" dirty="0" err="1" smtClean="0"/>
              <a:t>Sampogna</a:t>
            </a:r>
            <a:r>
              <a:rPr lang="en-US" sz="2400" dirty="0" smtClean="0"/>
              <a:t> </a:t>
            </a:r>
          </a:p>
          <a:p>
            <a:pPr algn="ctr">
              <a:buNone/>
            </a:pPr>
            <a:r>
              <a:rPr lang="en-US" sz="2400" dirty="0" smtClean="0"/>
              <a:t> Anthony Pitucco </a:t>
            </a:r>
          </a:p>
          <a:p>
            <a:pPr algn="ctr">
              <a:buNone/>
            </a:pPr>
            <a:r>
              <a:rPr lang="en-US" sz="2400" dirty="0" smtClean="0"/>
              <a:t>Denise Meeks</a:t>
            </a:r>
          </a:p>
          <a:p>
            <a:pPr algn="ctr">
              <a:buNone/>
            </a:pPr>
            <a:r>
              <a:rPr lang="en-US" sz="2400" dirty="0" smtClean="0"/>
              <a:t>Peter </a:t>
            </a:r>
            <a:r>
              <a:rPr lang="en-US" sz="2400" dirty="0" err="1" smtClean="0"/>
              <a:t>Kozak</a:t>
            </a:r>
            <a:endParaRPr lang="en-US" sz="2400" dirty="0" smtClean="0"/>
          </a:p>
          <a:p>
            <a:pPr algn="ct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872</TotalTime>
  <Words>301</Words>
  <Application>Microsoft Office PowerPoint</Application>
  <PresentationFormat>On-screen Show (4:3)</PresentationFormat>
  <Paragraphs>65</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Equity</vt:lpstr>
      <vt:lpstr>Research and Development for Extreme Temperature Insulation </vt:lpstr>
      <vt:lpstr>Our High Altitude Student Platform (HASP) payload</vt:lpstr>
      <vt:lpstr>Thermodynamic Challenges</vt:lpstr>
      <vt:lpstr>Insulation Prototypes</vt:lpstr>
      <vt:lpstr>Testing Insulation Efficiency</vt:lpstr>
      <vt:lpstr>Simulating Near-Space Conditions</vt:lpstr>
      <vt:lpstr>Results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dc:creator>
  <cp:lastModifiedBy>Amy</cp:lastModifiedBy>
  <cp:revision>92</cp:revision>
  <dcterms:created xsi:type="dcterms:W3CDTF">2010-04-11T02:28:34Z</dcterms:created>
  <dcterms:modified xsi:type="dcterms:W3CDTF">2010-04-12T23:26:54Z</dcterms:modified>
</cp:coreProperties>
</file>